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erriweather" panose="020B0604020202020204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 snapToGrid="0">
      <p:cViewPr>
        <p:scale>
          <a:sx n="120" d="100"/>
          <a:sy n="120" d="100"/>
        </p:scale>
        <p:origin x="379" y="-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3141e81f2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3141e81f2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3141e81f2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3141e81f2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3141e81f2_3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3141e81f2_3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3141e81f2_3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3141e81f2_3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3141e81f2_3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3141e81f2_3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3141e81f2_3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3141e81f2_3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3141e81f2_3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3141e81f2_3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3141e81f2_3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3141e81f2_3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3141e81f2_3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3141e81f2_3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3141e81f2_3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3141e81f2_3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3141e81f2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3141e81f2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3141e81f2_3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3141e81f2_3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3141e81f2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3141e81f2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3141e81f2_1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3141e81f2_1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3141e81f2_7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3141e81f2_7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3141e81f2_3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3141e81f2_3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3141e81f2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3141e81f2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3141e81f2_3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3141e81f2_3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3141e81f2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3141e81f2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3141e81f2_3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3141e81f2_3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3141e81f2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3141e81f2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3141e81f2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3141e81f2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3141e81f2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3141e81f2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3141e81f2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3141e81f2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3141e81f2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3141e81f2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Shannonsen/ProyectoIHM.gi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75" y="1051019"/>
            <a:ext cx="4954774" cy="18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5023525" y="3600450"/>
            <a:ext cx="3489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Alexandra Gpe Adelfa Oreza Mendicuti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Jorge Alberto Chi León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Noé Alejandro González Bautista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Shannon Sen Perdomo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575" y="1421625"/>
            <a:ext cx="2698550" cy="35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Diseño de prototipos: Alta fidelidad v.3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 rotWithShape="1">
          <a:blip r:embed="rId4">
            <a:alphaModFix/>
          </a:blip>
          <a:srcRect r="1768"/>
          <a:stretch/>
        </p:blipFill>
        <p:spPr>
          <a:xfrm>
            <a:off x="3449550" y="1889100"/>
            <a:ext cx="3097251" cy="18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20" y="1316525"/>
            <a:ext cx="3268001" cy="18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900" y="3188775"/>
            <a:ext cx="3152968" cy="18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/>
              <a:t>Alta fidelidad v.3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50" y="152400"/>
            <a:ext cx="3587921" cy="421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900" y="152400"/>
            <a:ext cx="2779976" cy="17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1" y="1944850"/>
            <a:ext cx="4151650" cy="23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Pruebas de usabilidad</a:t>
            </a:r>
            <a:endParaRPr/>
          </a:p>
        </p:txBody>
      </p:sp>
      <p:sp>
        <p:nvSpPr>
          <p:cNvPr id="153" name="Google Shape;153;p24"/>
          <p:cNvSpPr txBox="1"/>
          <p:nvPr/>
        </p:nvSpPr>
        <p:spPr>
          <a:xfrm>
            <a:off x="432025" y="1725150"/>
            <a:ext cx="84003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Roboto"/>
                <a:ea typeface="Roboto"/>
                <a:cs typeface="Roboto"/>
                <a:sym typeface="Roboto"/>
              </a:rPr>
              <a:t>Detalles de  las pruebas de usabilidad: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-419" dirty="0">
                <a:latin typeface="Roboto"/>
                <a:ea typeface="Roboto"/>
                <a:cs typeface="Roboto"/>
                <a:sym typeface="Roboto"/>
              </a:rPr>
              <a:t>Escenarios para el usuario. (Preocupación, configuración de la prueba y descripción de la tarea).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-419" dirty="0">
                <a:latin typeface="Roboto"/>
                <a:ea typeface="Roboto"/>
                <a:cs typeface="Roboto"/>
                <a:sym typeface="Roboto"/>
              </a:rPr>
              <a:t>Tiempos de cada sección de la prueba.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-419" dirty="0">
                <a:latin typeface="Roboto"/>
                <a:ea typeface="Roboto"/>
                <a:cs typeface="Roboto"/>
                <a:sym typeface="Roboto"/>
              </a:rPr>
              <a:t>Instrumentos  para recabar la información antes y después de la prueba.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Reunión por Microsoft teams para las pruebas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5" y="2452600"/>
            <a:ext cx="4194226" cy="26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750" y="1587087"/>
            <a:ext cx="4732224" cy="196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5671775" y="4018875"/>
            <a:ext cx="207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Tiempos por escenario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EVIDENCIAS</a:t>
            </a:r>
            <a:endParaRPr/>
          </a:p>
        </p:txBody>
      </p:sp>
      <p:sp>
        <p:nvSpPr>
          <p:cNvPr id="167" name="Google Shape;167;p26"/>
          <p:cNvSpPr txBox="1"/>
          <p:nvPr/>
        </p:nvSpPr>
        <p:spPr>
          <a:xfrm>
            <a:off x="3068250" y="407100"/>
            <a:ext cx="571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Las evidencias que se mostrarán a continuación serán del </a:t>
            </a:r>
            <a:r>
              <a:rPr lang="es-419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participante</a:t>
            </a:r>
            <a:r>
              <a:rPr lang="es-41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Miguel Ángel Zapata Maldonado.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50" y="1296225"/>
            <a:ext cx="7245126" cy="377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EVIDENCIAS</a:t>
            </a:r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3068250" y="407100"/>
            <a:ext cx="571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 tomó evidencias de un participante de la encuesta en este caso el </a:t>
            </a:r>
            <a:r>
              <a:rPr lang="es-419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participante</a:t>
            </a:r>
            <a:r>
              <a:rPr lang="es-41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Miguel Ángel Zapata Maldonado.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625" y="1316750"/>
            <a:ext cx="7245594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/>
        </p:nvSpPr>
        <p:spPr>
          <a:xfrm>
            <a:off x="7244550" y="774063"/>
            <a:ext cx="154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Encuesta previa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EVIDENCIAS</a:t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3068250" y="407100"/>
            <a:ext cx="571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 tomó evidencias de un participante de la encuesta en este caso el </a:t>
            </a:r>
            <a:r>
              <a:rPr lang="es-419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participante</a:t>
            </a:r>
            <a:r>
              <a:rPr lang="es-41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Miguel Ángel Zapata Maldonado.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7000325" y="779275"/>
            <a:ext cx="169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Escenario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950" y="1378075"/>
            <a:ext cx="6496360" cy="365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EVIDENCIAS</a:t>
            </a:r>
            <a:endParaRPr/>
          </a:p>
        </p:txBody>
      </p:sp>
      <p:sp>
        <p:nvSpPr>
          <p:cNvPr id="190" name="Google Shape;190;p29"/>
          <p:cNvSpPr txBox="1"/>
          <p:nvPr/>
        </p:nvSpPr>
        <p:spPr>
          <a:xfrm>
            <a:off x="3068250" y="407100"/>
            <a:ext cx="571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 tomó evidencias de un participante de la encuesta en este caso el </a:t>
            </a:r>
            <a:r>
              <a:rPr lang="es-419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participante</a:t>
            </a:r>
            <a:r>
              <a:rPr lang="es-41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Miguel Ángel Zapata Maldonado.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7000325" y="779275"/>
            <a:ext cx="169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Escenario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475" y="1346525"/>
            <a:ext cx="6528349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EVIDENCIAS</a:t>
            </a:r>
            <a:endParaRPr/>
          </a:p>
        </p:txBody>
      </p:sp>
      <p:sp>
        <p:nvSpPr>
          <p:cNvPr id="198" name="Google Shape;198;p30"/>
          <p:cNvSpPr txBox="1"/>
          <p:nvPr/>
        </p:nvSpPr>
        <p:spPr>
          <a:xfrm>
            <a:off x="3068250" y="407100"/>
            <a:ext cx="571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 tomó evidencias de un participante de la encuesta en este caso el </a:t>
            </a:r>
            <a:r>
              <a:rPr lang="es-419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participante</a:t>
            </a:r>
            <a:r>
              <a:rPr lang="es-41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Miguel Ángel Zapata Maldonado.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7000325" y="779275"/>
            <a:ext cx="169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Escenario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838" y="1331875"/>
            <a:ext cx="6536132" cy="365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EVIDENCIAS</a:t>
            </a:r>
            <a:endParaRPr/>
          </a:p>
        </p:txBody>
      </p:sp>
      <p:sp>
        <p:nvSpPr>
          <p:cNvPr id="206" name="Google Shape;206;p31"/>
          <p:cNvSpPr txBox="1"/>
          <p:nvPr/>
        </p:nvSpPr>
        <p:spPr>
          <a:xfrm>
            <a:off x="3068250" y="407100"/>
            <a:ext cx="571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 tomó evidencias de un participante de la encuesta en este caso el </a:t>
            </a:r>
            <a:r>
              <a:rPr lang="es-419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participante</a:t>
            </a:r>
            <a:r>
              <a:rPr lang="es-41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Miguel Ángel Zapata Maldonado.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7000325" y="779275"/>
            <a:ext cx="169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Escenario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525" y="1340050"/>
            <a:ext cx="6543547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466700" y="530500"/>
            <a:ext cx="69849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Resumen de avances 1a-2a entrega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466700" y="1608575"/>
            <a:ext cx="8231700" cy="3457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s-E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Los avances entre la primera y la segunda entrega son demasiados grandes, entre las más significativas podemos enlistar: </a:t>
            </a:r>
            <a:endParaRPr lang="es-ES" b="0" dirty="0">
              <a:effectLst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Una descripción más amplia del proyecto (plan de definición del proyecto)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Se identificaron los interesados directos e indirectos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Investigación de sistemas similares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Justificación de la aplicación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Creación de perfiles, personas y escenarios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Se definió el plan de educción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Realización de las encuestas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Realización del documento ERS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Creación de prototipos de baja y media fidelidad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Calendario de actividades</a:t>
            </a:r>
          </a:p>
          <a:p>
            <a:br>
              <a:rPr lang="es-ES" b="0" dirty="0">
                <a:effectLst/>
              </a:rPr>
            </a:b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EVIDENCIAS</a:t>
            </a:r>
            <a:endParaRPr/>
          </a:p>
        </p:txBody>
      </p:sp>
      <p:sp>
        <p:nvSpPr>
          <p:cNvPr id="214" name="Google Shape;214;p32"/>
          <p:cNvSpPr txBox="1"/>
          <p:nvPr/>
        </p:nvSpPr>
        <p:spPr>
          <a:xfrm>
            <a:off x="3068250" y="407100"/>
            <a:ext cx="571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 tomó evidencias de un participante de la encuesta en este caso el </a:t>
            </a:r>
            <a:r>
              <a:rPr lang="es-419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participante</a:t>
            </a:r>
            <a:r>
              <a:rPr lang="es-41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Miguel Ángel Zapata Maldonado.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32"/>
          <p:cNvSpPr txBox="1"/>
          <p:nvPr/>
        </p:nvSpPr>
        <p:spPr>
          <a:xfrm>
            <a:off x="7000325" y="779275"/>
            <a:ext cx="169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Encuesta posterior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0" y="1546875"/>
            <a:ext cx="4315626" cy="23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2275" y="2571750"/>
            <a:ext cx="4483851" cy="2350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PRUEBA DE USABILIDAD: SUS</a:t>
            </a:r>
            <a:endParaRPr/>
          </a:p>
        </p:txBody>
      </p:sp>
      <p:sp>
        <p:nvSpPr>
          <p:cNvPr id="223" name="Google Shape;223;p33"/>
          <p:cNvSpPr txBox="1"/>
          <p:nvPr/>
        </p:nvSpPr>
        <p:spPr>
          <a:xfrm>
            <a:off x="7304900" y="1506948"/>
            <a:ext cx="16851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Roboto"/>
                <a:ea typeface="Roboto"/>
                <a:cs typeface="Roboto"/>
                <a:sym typeface="Roboto"/>
              </a:rPr>
              <a:t>Se calculó el promedio de la métrica </a:t>
            </a:r>
            <a:r>
              <a:rPr lang="es-419" dirty="0" err="1">
                <a:latin typeface="Roboto"/>
                <a:ea typeface="Roboto"/>
                <a:cs typeface="Roboto"/>
                <a:sym typeface="Roboto"/>
              </a:rPr>
              <a:t>System</a:t>
            </a:r>
            <a:r>
              <a:rPr lang="es-419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dirty="0" err="1">
                <a:latin typeface="Roboto"/>
                <a:ea typeface="Roboto"/>
                <a:cs typeface="Roboto"/>
                <a:sym typeface="Roboto"/>
              </a:rPr>
              <a:t>Usability</a:t>
            </a:r>
            <a:r>
              <a:rPr lang="es-419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dirty="0" err="1">
                <a:latin typeface="Roboto"/>
                <a:ea typeface="Roboto"/>
                <a:cs typeface="Roboto"/>
                <a:sym typeface="Roboto"/>
              </a:rPr>
              <a:t>Scale</a:t>
            </a:r>
            <a:r>
              <a:rPr lang="es-419" dirty="0">
                <a:latin typeface="Roboto"/>
                <a:ea typeface="Roboto"/>
                <a:cs typeface="Roboto"/>
                <a:sym typeface="Roboto"/>
              </a:rPr>
              <a:t> (SUS) de la encuesta posterior de los 15 participantes.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Roboto"/>
                <a:ea typeface="Roboto"/>
                <a:cs typeface="Roboto"/>
                <a:sym typeface="Roboto"/>
              </a:rPr>
              <a:t>Se obtuvo una puntuación de 74.1 con la media y de un 82.5 en con la mediana.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00" y="1574975"/>
            <a:ext cx="7000100" cy="2638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PRUEBA DE USABILIDAD: SUS</a:t>
            </a:r>
            <a:endParaRPr/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075" y="1530375"/>
            <a:ext cx="5197900" cy="31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SUS 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2134300"/>
            <a:ext cx="6499173" cy="1935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5"/>
          <p:cNvSpPr/>
          <p:nvPr/>
        </p:nvSpPr>
        <p:spPr>
          <a:xfrm>
            <a:off x="5517250" y="3185000"/>
            <a:ext cx="143700" cy="143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6525" y="1949725"/>
            <a:ext cx="1244050" cy="12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>
            <a:spLocks noGrp="1"/>
          </p:cNvSpPr>
          <p:nvPr>
            <p:ph type="title"/>
          </p:nvPr>
        </p:nvSpPr>
        <p:spPr>
          <a:xfrm>
            <a:off x="466700" y="52767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Lecciones aprendidas</a:t>
            </a:r>
            <a:endParaRPr/>
          </a:p>
        </p:txBody>
      </p:sp>
      <p:sp>
        <p:nvSpPr>
          <p:cNvPr id="244" name="Google Shape;244;p36"/>
          <p:cNvSpPr txBox="1"/>
          <p:nvPr/>
        </p:nvSpPr>
        <p:spPr>
          <a:xfrm>
            <a:off x="4376847" y="2077488"/>
            <a:ext cx="4509000" cy="2046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versión 1</a:t>
            </a:r>
            <a:endParaRPr lang="es-ES" sz="12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Rediseño tomando en cuenta más las experiencias del usuario</a:t>
            </a: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versión 2</a:t>
            </a:r>
            <a:endParaRPr lang="es-ES" sz="12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Mejora visual e implementación de mejores conceptos interactivos.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Modificación de la cantidad de preguntas en el cuestionario</a:t>
            </a: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versión 3</a:t>
            </a:r>
            <a:endParaRPr lang="es-ES" sz="12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Modificación de encuestas posteriores para la adaptación al SUS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Análisis de resultados de la prueba</a:t>
            </a:r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25" y="1637950"/>
            <a:ext cx="3531349" cy="311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>
            <a:spLocks noGrp="1"/>
          </p:cNvSpPr>
          <p:nvPr>
            <p:ph type="title"/>
          </p:nvPr>
        </p:nvSpPr>
        <p:spPr>
          <a:xfrm>
            <a:off x="466700" y="52767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Monitoreo de actividades</a:t>
            </a:r>
            <a:endParaRPr dirty="0"/>
          </a:p>
        </p:txBody>
      </p:sp>
      <p:pic>
        <p:nvPicPr>
          <p:cNvPr id="251" name="Google Shape;251;p37"/>
          <p:cNvPicPr preferRelativeResize="0"/>
          <p:nvPr/>
        </p:nvPicPr>
        <p:blipFill rotWithShape="1">
          <a:blip r:embed="rId3">
            <a:alphaModFix/>
          </a:blip>
          <a:srcRect l="1386" t="30594" r="59679"/>
          <a:stretch/>
        </p:blipFill>
        <p:spPr>
          <a:xfrm>
            <a:off x="2638638" y="1268175"/>
            <a:ext cx="3866726" cy="387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¡Muchas gracias!</a:t>
            </a:r>
            <a:endParaRPr/>
          </a:p>
        </p:txBody>
      </p:sp>
      <p:pic>
        <p:nvPicPr>
          <p:cNvPr id="257" name="Google Shape;2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975" y="2045500"/>
            <a:ext cx="5250049" cy="19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FE63816-0416-4F6D-A9CD-E86270F19DDD}"/>
              </a:ext>
            </a:extLst>
          </p:cNvPr>
          <p:cNvSpPr txBox="1"/>
          <p:nvPr/>
        </p:nvSpPr>
        <p:spPr>
          <a:xfrm>
            <a:off x="732864" y="4334798"/>
            <a:ext cx="4980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Repositorio: </a:t>
            </a:r>
            <a:r>
              <a:rPr lang="es-MX" dirty="0">
                <a:hlinkClick r:id="rId4"/>
              </a:rPr>
              <a:t>https://github.com/Shannonsen/ProyectoIHM.git</a:t>
            </a:r>
            <a:br>
              <a:rPr lang="es-MX" dirty="0"/>
            </a:br>
            <a:r>
              <a:rPr lang="es-MX" dirty="0"/>
              <a:t>Estos documentos se encuentran en la rama: </a:t>
            </a:r>
            <a:r>
              <a:rPr lang="es-MX" dirty="0" err="1"/>
              <a:t>Entrega_Final</a:t>
            </a:r>
            <a:endParaRPr lang="es-MX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466700" y="52767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Resumen de avances 2a-3a entrega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66700" y="1608575"/>
            <a:ext cx="8231700" cy="2810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s-E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Los avances entre la segunda y tercera entrega son: </a:t>
            </a:r>
            <a:endParaRPr lang="es-ES" b="0" dirty="0">
              <a:effectLst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Se agregaron secciones en plan de definición del proyecto como son: personas, perfiles y escenarios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Creaciones de prototipos de alta fidelidad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Creación de la plantilla del proceso de inspección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Creaciones de los checklist para el proceso de inspección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Realización de los procesos de inspección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Modificaciones en el ERS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Creación del documento de pruebas de usabilidad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Uso de las herramientas para el cálculo de KLM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Realización del documento de análisis de diseño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Modificación de la encuesta posterior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Diseño de prototipos: Baja y media fidelidad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406035"/>
            <a:ext cx="3278500" cy="181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375" y="2571750"/>
            <a:ext cx="1751700" cy="10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3250" y="1406025"/>
            <a:ext cx="3278489" cy="1879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1088" y="2458353"/>
            <a:ext cx="1861237" cy="1056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7">
            <a:alphaModFix/>
          </a:blip>
          <a:srcRect t="1999"/>
          <a:stretch/>
        </p:blipFill>
        <p:spPr>
          <a:xfrm>
            <a:off x="2597200" y="3163925"/>
            <a:ext cx="3372247" cy="18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95700" y="4010475"/>
            <a:ext cx="1933718" cy="11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/>
              <a:t>Baja y media fidelidad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73" y="152400"/>
            <a:ext cx="3703042" cy="254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798" y="1799013"/>
            <a:ext cx="3703050" cy="235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5648" y="2928729"/>
            <a:ext cx="1889601" cy="1200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6">
            <a:alphaModFix/>
          </a:blip>
          <a:srcRect b="7313"/>
          <a:stretch/>
        </p:blipFill>
        <p:spPr>
          <a:xfrm>
            <a:off x="2804144" y="1587479"/>
            <a:ext cx="1885229" cy="108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Diseño de prototipos: Alta fidelidad v.1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838" y="2091875"/>
            <a:ext cx="3217725" cy="17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4">
            <a:alphaModFix/>
          </a:blip>
          <a:srcRect l="6224" r="2766"/>
          <a:stretch/>
        </p:blipFill>
        <p:spPr>
          <a:xfrm>
            <a:off x="156300" y="1448975"/>
            <a:ext cx="3123600" cy="18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5">
            <a:alphaModFix/>
          </a:blip>
          <a:srcRect t="4345" b="3785"/>
          <a:stretch/>
        </p:blipFill>
        <p:spPr>
          <a:xfrm>
            <a:off x="203800" y="3336325"/>
            <a:ext cx="3123601" cy="17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1875" y="1277025"/>
            <a:ext cx="2857820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/>
              <a:t>Alta fidelidad v.1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375" y="1704200"/>
            <a:ext cx="4553225" cy="26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575" y="142525"/>
            <a:ext cx="4020525" cy="23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Diseño de prototipos: Alta fidelidad v.2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t="4397"/>
          <a:stretch/>
        </p:blipFill>
        <p:spPr>
          <a:xfrm>
            <a:off x="221650" y="1274075"/>
            <a:ext cx="3418375" cy="18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100" y="1274063"/>
            <a:ext cx="3298560" cy="204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548" y="3317898"/>
            <a:ext cx="3117650" cy="179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2525" y="3974463"/>
            <a:ext cx="2888600" cy="480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3" name="Google Shape;12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350" y="3345400"/>
            <a:ext cx="3014675" cy="17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/>
              <a:t> Alta fidelidad v.2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324" y="1660075"/>
            <a:ext cx="4539851" cy="25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25" y="130050"/>
            <a:ext cx="4552225" cy="25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592</Words>
  <Application>Microsoft Office PowerPoint</Application>
  <PresentationFormat>Presentación en pantalla (16:9)</PresentationFormat>
  <Paragraphs>82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Merriweather</vt:lpstr>
      <vt:lpstr>Roboto</vt:lpstr>
      <vt:lpstr>Calibri</vt:lpstr>
      <vt:lpstr>Arial</vt:lpstr>
      <vt:lpstr>Paradigm</vt:lpstr>
      <vt:lpstr>Presentación de PowerPoint</vt:lpstr>
      <vt:lpstr>Resumen de avances 1a-2a entrega</vt:lpstr>
      <vt:lpstr>Resumen de avances 2a-3a entrega</vt:lpstr>
      <vt:lpstr>Diseño de prototipos: Baja y media fidelidad</vt:lpstr>
      <vt:lpstr>Presentación de PowerPoint</vt:lpstr>
      <vt:lpstr>Diseño de prototipos: Alta fidelidad v.1</vt:lpstr>
      <vt:lpstr>Presentación de PowerPoint</vt:lpstr>
      <vt:lpstr>Diseño de prototipos: Alta fidelidad v.2</vt:lpstr>
      <vt:lpstr>Presentación de PowerPoint</vt:lpstr>
      <vt:lpstr>Diseño de prototipos: Alta fidelidad v.3</vt:lpstr>
      <vt:lpstr>Presentación de PowerPoint</vt:lpstr>
      <vt:lpstr>Pruebas de usabilidad</vt:lpstr>
      <vt:lpstr>Reunión por Microsoft teams para las pruebas</vt:lpstr>
      <vt:lpstr>EVIDENCIAS</vt:lpstr>
      <vt:lpstr>EVIDENCIAS</vt:lpstr>
      <vt:lpstr>EVIDENCIAS</vt:lpstr>
      <vt:lpstr>EVIDENCIAS</vt:lpstr>
      <vt:lpstr>EVIDENCIAS</vt:lpstr>
      <vt:lpstr>EVIDENCIAS</vt:lpstr>
      <vt:lpstr>EVIDENCIAS</vt:lpstr>
      <vt:lpstr>PRUEBA DE USABILIDAD: SUS</vt:lpstr>
      <vt:lpstr>PRUEBA DE USABILIDAD: SUS</vt:lpstr>
      <vt:lpstr>SUS </vt:lpstr>
      <vt:lpstr>Lecciones aprendidas</vt:lpstr>
      <vt:lpstr>Monitoreo de actividades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Shannon Sen Perdomo</cp:lastModifiedBy>
  <cp:revision>4</cp:revision>
  <dcterms:modified xsi:type="dcterms:W3CDTF">2021-06-30T04:58:29Z</dcterms:modified>
</cp:coreProperties>
</file>